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Lora" charset="1" panose="00000500000000000000"/>
      <p:regular r:id="rId16"/>
    </p:embeddedFont>
    <p:embeddedFont>
      <p:font typeface="Frank Ruhl Libre Light" charset="1" panose="00000400000000000000"/>
      <p:regular r:id="rId17"/>
    </p:embeddedFont>
    <p:embeddedFont>
      <p:font typeface="Open Sans" charset="1" panose="020B0606030504020204"/>
      <p:regular r:id="rId18"/>
    </p:embeddedFont>
    <p:embeddedFont>
      <p:font typeface="Libre Franklin Bold" charset="1" panose="00000800000000000000"/>
      <p:regular r:id="rId19"/>
    </p:embeddedFont>
    <p:embeddedFont>
      <p:font typeface="Libre Franklin Bold Bold" charset="1" panose="000009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5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6783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6783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5630633" y="7814783"/>
            <a:ext cx="5846809" cy="499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3265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Tu inmobiliaria de confianza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072643" y="4963102"/>
            <a:ext cx="1446441" cy="38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09880" y="3968063"/>
            <a:ext cx="8115300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Gardens &amp; Towers México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958385" y="4290856"/>
            <a:ext cx="1366895" cy="1620024"/>
          </a:xfrm>
          <a:custGeom>
            <a:avLst/>
            <a:gdLst/>
            <a:ahLst/>
            <a:cxnLst/>
            <a:rect r="r" b="b" t="t" l="l"/>
            <a:pathLst>
              <a:path h="1620024" w="1366895">
                <a:moveTo>
                  <a:pt x="0" y="0"/>
                </a:moveTo>
                <a:lnTo>
                  <a:pt x="1366896" y="0"/>
                </a:lnTo>
                <a:lnTo>
                  <a:pt x="1366896" y="1620024"/>
                </a:lnTo>
                <a:lnTo>
                  <a:pt x="0" y="162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687688">
            <a:off x="9547466" y="4117035"/>
            <a:ext cx="8922358" cy="9404330"/>
          </a:xfrm>
          <a:custGeom>
            <a:avLst/>
            <a:gdLst/>
            <a:ahLst/>
            <a:cxnLst/>
            <a:rect r="r" b="b" t="t" l="l"/>
            <a:pathLst>
              <a:path h="9404330" w="8922358">
                <a:moveTo>
                  <a:pt x="0" y="0"/>
                </a:moveTo>
                <a:lnTo>
                  <a:pt x="8922358" y="0"/>
                </a:lnTo>
                <a:lnTo>
                  <a:pt x="8922358" y="9404330"/>
                </a:lnTo>
                <a:lnTo>
                  <a:pt x="0" y="9404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013544">
            <a:off x="-3114586" y="-2088849"/>
            <a:ext cx="8825308" cy="8229600"/>
          </a:xfrm>
          <a:custGeom>
            <a:avLst/>
            <a:gdLst/>
            <a:ahLst/>
            <a:cxnLst/>
            <a:rect r="r" b="b" t="t" l="l"/>
            <a:pathLst>
              <a:path h="8229600" w="8825308">
                <a:moveTo>
                  <a:pt x="0" y="0"/>
                </a:moveTo>
                <a:lnTo>
                  <a:pt x="8825308" y="0"/>
                </a:lnTo>
                <a:lnTo>
                  <a:pt x="882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6783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6783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6072643" y="4963102"/>
            <a:ext cx="1446441" cy="38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24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13040" y="4459864"/>
            <a:ext cx="12495580" cy="114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Gracias por su atención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0013544">
            <a:off x="-3114586" y="-2088849"/>
            <a:ext cx="8825308" cy="8229600"/>
          </a:xfrm>
          <a:custGeom>
            <a:avLst/>
            <a:gdLst/>
            <a:ahLst/>
            <a:cxnLst/>
            <a:rect r="r" b="b" t="t" l="l"/>
            <a:pathLst>
              <a:path h="8229600" w="8825308">
                <a:moveTo>
                  <a:pt x="0" y="0"/>
                </a:moveTo>
                <a:lnTo>
                  <a:pt x="8825308" y="0"/>
                </a:lnTo>
                <a:lnTo>
                  <a:pt x="882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60387" y="4191190"/>
            <a:ext cx="1366895" cy="1620024"/>
          </a:xfrm>
          <a:custGeom>
            <a:avLst/>
            <a:gdLst/>
            <a:ahLst/>
            <a:cxnLst/>
            <a:rect r="r" b="b" t="t" l="l"/>
            <a:pathLst>
              <a:path h="1620024" w="1366895">
                <a:moveTo>
                  <a:pt x="0" y="0"/>
                </a:moveTo>
                <a:lnTo>
                  <a:pt x="1366895" y="0"/>
                </a:lnTo>
                <a:lnTo>
                  <a:pt x="1366895" y="1620024"/>
                </a:lnTo>
                <a:lnTo>
                  <a:pt x="0" y="1620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687688">
            <a:off x="9547466" y="4117035"/>
            <a:ext cx="8922358" cy="9404330"/>
          </a:xfrm>
          <a:custGeom>
            <a:avLst/>
            <a:gdLst/>
            <a:ahLst/>
            <a:cxnLst/>
            <a:rect r="r" b="b" t="t" l="l"/>
            <a:pathLst>
              <a:path h="9404330" w="8922358">
                <a:moveTo>
                  <a:pt x="0" y="0"/>
                </a:moveTo>
                <a:lnTo>
                  <a:pt x="8922358" y="0"/>
                </a:lnTo>
                <a:lnTo>
                  <a:pt x="8922358" y="9404330"/>
                </a:lnTo>
                <a:lnTo>
                  <a:pt x="0" y="9404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6783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0" y="-42468"/>
            <a:ext cx="18751337" cy="2142336"/>
            <a:chOff x="0" y="0"/>
            <a:chExt cx="6343045" cy="7246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3045" cy="724691"/>
            </a:xfrm>
            <a:custGeom>
              <a:avLst/>
              <a:gdLst/>
              <a:ahLst/>
              <a:cxnLst/>
              <a:rect r="r" b="b" t="t" l="l"/>
              <a:pathLst>
                <a:path h="724691" w="6343045">
                  <a:moveTo>
                    <a:pt x="0" y="0"/>
                  </a:moveTo>
                  <a:lnTo>
                    <a:pt x="6343045" y="0"/>
                  </a:lnTo>
                  <a:lnTo>
                    <a:pt x="6343045" y="724691"/>
                  </a:lnTo>
                  <a:lnTo>
                    <a:pt x="0" y="72469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270146" y="2831005"/>
            <a:ext cx="10941838" cy="381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41"/>
              </a:lnSpc>
            </a:pPr>
            <a:r>
              <a:rPr lang="en-US" sz="47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Una inmobiliaria con enfoque 360°</a:t>
            </a:r>
          </a:p>
          <a:p>
            <a:pPr algn="l">
              <a:lnSpc>
                <a:spcPts val="3281"/>
              </a:lnSpc>
            </a:pPr>
          </a:p>
          <a:p>
            <a:pPr algn="l" marL="635538" indent="-317769" lvl="1">
              <a:lnSpc>
                <a:spcPts val="4121"/>
              </a:lnSpc>
              <a:buFont typeface="Arial"/>
              <a:buChar char="•"/>
            </a:pPr>
            <a:r>
              <a:rPr lang="en-US" sz="29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Compraventa</a:t>
            </a:r>
          </a:p>
          <a:p>
            <a:pPr algn="l" marL="635538" indent="-317769" lvl="1">
              <a:lnSpc>
                <a:spcPts val="4121"/>
              </a:lnSpc>
              <a:buFont typeface="Arial"/>
              <a:buChar char="•"/>
            </a:pPr>
            <a:r>
              <a:rPr lang="en-US" sz="29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Crédito</a:t>
            </a:r>
          </a:p>
          <a:p>
            <a:pPr algn="l" marL="635538" indent="-317769" lvl="1">
              <a:lnSpc>
                <a:spcPts val="4121"/>
              </a:lnSpc>
              <a:buFont typeface="Arial"/>
              <a:buChar char="•"/>
            </a:pPr>
            <a:r>
              <a:rPr lang="en-US" sz="29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Avaluo</a:t>
            </a:r>
          </a:p>
          <a:p>
            <a:pPr algn="l" marL="635538" indent="-317769" lvl="1">
              <a:lnSpc>
                <a:spcPts val="4121"/>
              </a:lnSpc>
              <a:buFont typeface="Arial"/>
              <a:buChar char="•"/>
            </a:pPr>
            <a:r>
              <a:rPr lang="en-US" sz="29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Notaria</a:t>
            </a:r>
          </a:p>
          <a:p>
            <a:pPr algn="l" marL="635538" indent="-317769" lvl="1">
              <a:lnSpc>
                <a:spcPts val="4121"/>
              </a:lnSpc>
              <a:buFont typeface="Arial"/>
              <a:buChar char="•"/>
            </a:pPr>
            <a:r>
              <a:rPr lang="en-US" sz="29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Construcción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03678" y="3529918"/>
            <a:ext cx="2809218" cy="2809218"/>
          </a:xfrm>
          <a:custGeom>
            <a:avLst/>
            <a:gdLst/>
            <a:ahLst/>
            <a:cxnLst/>
            <a:rect r="r" b="b" t="t" l="l"/>
            <a:pathLst>
              <a:path h="2809218" w="2809218">
                <a:moveTo>
                  <a:pt x="0" y="0"/>
                </a:moveTo>
                <a:lnTo>
                  <a:pt x="2809218" y="0"/>
                </a:lnTo>
                <a:lnTo>
                  <a:pt x="2809218" y="2809217"/>
                </a:lnTo>
                <a:lnTo>
                  <a:pt x="0" y="2809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8988" y="722312"/>
            <a:ext cx="1526057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1634"/>
                </a:solidFill>
                <a:latin typeface="Lora"/>
                <a:ea typeface="Lora"/>
                <a:cs typeface="Lora"/>
                <a:sym typeface="Lora"/>
              </a:rPr>
              <a:t>Qué es Gardens &amp; Towers México?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072643" y="4963102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40210" y="7833534"/>
            <a:ext cx="10941838" cy="1305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Resolvemos todos los procesos de manerá optima y profesional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862408" y="558309"/>
            <a:ext cx="793784" cy="940781"/>
          </a:xfrm>
          <a:custGeom>
            <a:avLst/>
            <a:gdLst/>
            <a:ahLst/>
            <a:cxnLst/>
            <a:rect r="r" b="b" t="t" l="l"/>
            <a:pathLst>
              <a:path h="940781" w="793784">
                <a:moveTo>
                  <a:pt x="0" y="0"/>
                </a:moveTo>
                <a:lnTo>
                  <a:pt x="793784" y="0"/>
                </a:lnTo>
                <a:lnTo>
                  <a:pt x="793784" y="940782"/>
                </a:lnTo>
                <a:lnTo>
                  <a:pt x="0" y="940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62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162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2460015" y="1085850"/>
            <a:ext cx="6902041" cy="90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Misión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26925" y="1079866"/>
            <a:ext cx="793784" cy="940781"/>
          </a:xfrm>
          <a:custGeom>
            <a:avLst/>
            <a:gdLst/>
            <a:ahLst/>
            <a:cxnLst/>
            <a:rect r="r" b="b" t="t" l="l"/>
            <a:pathLst>
              <a:path h="940781" w="793784">
                <a:moveTo>
                  <a:pt x="0" y="0"/>
                </a:moveTo>
                <a:lnTo>
                  <a:pt x="793784" y="0"/>
                </a:lnTo>
                <a:lnTo>
                  <a:pt x="793784" y="940781"/>
                </a:lnTo>
                <a:lnTo>
                  <a:pt x="0" y="94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432376" y="8014904"/>
            <a:ext cx="3698111" cy="691693"/>
            <a:chOff x="0" y="0"/>
            <a:chExt cx="1250966" cy="2339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0966" cy="233980"/>
            </a:xfrm>
            <a:custGeom>
              <a:avLst/>
              <a:gdLst/>
              <a:ahLst/>
              <a:cxnLst/>
              <a:rect r="r" b="b" t="t" l="l"/>
              <a:pathLst>
                <a:path h="233980" w="1250966">
                  <a:moveTo>
                    <a:pt x="0" y="0"/>
                  </a:moveTo>
                  <a:lnTo>
                    <a:pt x="1250966" y="0"/>
                  </a:lnTo>
                  <a:lnTo>
                    <a:pt x="1250966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406935" y="3825709"/>
            <a:ext cx="2108315" cy="2210553"/>
          </a:xfrm>
          <a:custGeom>
            <a:avLst/>
            <a:gdLst/>
            <a:ahLst/>
            <a:cxnLst/>
            <a:rect r="r" b="b" t="t" l="l"/>
            <a:pathLst>
              <a:path h="2210553" w="2108315">
                <a:moveTo>
                  <a:pt x="0" y="0"/>
                </a:moveTo>
                <a:lnTo>
                  <a:pt x="2108315" y="0"/>
                </a:lnTo>
                <a:lnTo>
                  <a:pt x="2108315" y="2210553"/>
                </a:lnTo>
                <a:lnTo>
                  <a:pt x="0" y="2210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1643" y="4959561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34565" y="3312902"/>
            <a:ext cx="10759123" cy="401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Satisfacemos de forma i</a:t>
            </a:r>
            <a:r>
              <a:rPr lang="en-US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ntegral las necesidades inmobiliarias de nuestros clientes a nivel global.</a:t>
            </a:r>
          </a:p>
          <a:p>
            <a:pPr algn="l">
              <a:lnSpc>
                <a:spcPts val="5040"/>
              </a:lnSpc>
            </a:p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Apoyados con el mejor capital humano y una plataforma Tecnológica de Vanguardia.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106808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7106808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6144142" y="828805"/>
            <a:ext cx="465623" cy="551850"/>
          </a:xfrm>
          <a:custGeom>
            <a:avLst/>
            <a:gdLst/>
            <a:ahLst/>
            <a:cxnLst/>
            <a:rect r="r" b="b" t="t" l="l"/>
            <a:pathLst>
              <a:path h="551850" w="465623">
                <a:moveTo>
                  <a:pt x="0" y="0"/>
                </a:moveTo>
                <a:lnTo>
                  <a:pt x="465624" y="0"/>
                </a:lnTo>
                <a:lnTo>
                  <a:pt x="465624" y="551850"/>
                </a:lnTo>
                <a:lnTo>
                  <a:pt x="0" y="5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1371" y="2732401"/>
            <a:ext cx="3329457" cy="6356958"/>
          </a:xfrm>
          <a:custGeom>
            <a:avLst/>
            <a:gdLst/>
            <a:ahLst/>
            <a:cxnLst/>
            <a:rect r="r" b="b" t="t" l="l"/>
            <a:pathLst>
              <a:path h="6356958" w="3329457">
                <a:moveTo>
                  <a:pt x="0" y="0"/>
                </a:moveTo>
                <a:lnTo>
                  <a:pt x="3329457" y="0"/>
                </a:lnTo>
                <a:lnTo>
                  <a:pt x="332945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50341" y="2781662"/>
            <a:ext cx="3345349" cy="6356958"/>
          </a:xfrm>
          <a:custGeom>
            <a:avLst/>
            <a:gdLst/>
            <a:ahLst/>
            <a:cxnLst/>
            <a:rect r="r" b="b" t="t" l="l"/>
            <a:pathLst>
              <a:path h="6356958" w="3345349">
                <a:moveTo>
                  <a:pt x="0" y="0"/>
                </a:moveTo>
                <a:lnTo>
                  <a:pt x="3345349" y="0"/>
                </a:lnTo>
                <a:lnTo>
                  <a:pt x="334534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09766" y="2732401"/>
            <a:ext cx="3329457" cy="6356958"/>
          </a:xfrm>
          <a:custGeom>
            <a:avLst/>
            <a:gdLst/>
            <a:ahLst/>
            <a:cxnLst/>
            <a:rect r="r" b="b" t="t" l="l"/>
            <a:pathLst>
              <a:path h="6356958" w="3329457">
                <a:moveTo>
                  <a:pt x="0" y="0"/>
                </a:moveTo>
                <a:lnTo>
                  <a:pt x="3329456" y="0"/>
                </a:lnTo>
                <a:lnTo>
                  <a:pt x="33294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396344" y="4963102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09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6086" y="602633"/>
            <a:ext cx="5190788" cy="90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Nuestra App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106808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7106808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00425"/>
            <a:ext cx="681070" cy="807195"/>
          </a:xfrm>
          <a:custGeom>
            <a:avLst/>
            <a:gdLst/>
            <a:ahLst/>
            <a:cxnLst/>
            <a:rect r="r" b="b" t="t" l="l"/>
            <a:pathLst>
              <a:path h="807195" w="681070">
                <a:moveTo>
                  <a:pt x="0" y="0"/>
                </a:moveTo>
                <a:lnTo>
                  <a:pt x="681070" y="0"/>
                </a:lnTo>
                <a:lnTo>
                  <a:pt x="681070" y="807195"/>
                </a:lnTo>
                <a:lnTo>
                  <a:pt x="0" y="807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32005" y="1860381"/>
            <a:ext cx="15964339" cy="7878246"/>
          </a:xfrm>
          <a:custGeom>
            <a:avLst/>
            <a:gdLst/>
            <a:ahLst/>
            <a:cxnLst/>
            <a:rect r="r" b="b" t="t" l="l"/>
            <a:pathLst>
              <a:path h="7878246" w="15964339">
                <a:moveTo>
                  <a:pt x="0" y="0"/>
                </a:moveTo>
                <a:lnTo>
                  <a:pt x="15964339" y="0"/>
                </a:lnTo>
                <a:lnTo>
                  <a:pt x="15964339" y="7878246"/>
                </a:lnTo>
                <a:lnTo>
                  <a:pt x="0" y="787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t="0" r="-2083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26455" y="477955"/>
            <a:ext cx="6083915" cy="916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Nuestra página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396344" y="4963102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24001" y="981075"/>
            <a:ext cx="4677572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39"/>
              </a:lnSpc>
              <a:spcBef>
                <a:spcPct val="0"/>
              </a:spcBef>
            </a:pPr>
            <a:r>
              <a:rPr lang="en-US" sz="3099" strike="noStrike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www.towersmexico.com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9363" y="514350"/>
            <a:ext cx="16199180" cy="9258300"/>
            <a:chOff x="0" y="0"/>
            <a:chExt cx="21598907" cy="12344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120" r="0" b="3120"/>
            <a:stretch>
              <a:fillRect/>
            </a:stretch>
          </p:blipFill>
          <p:spPr>
            <a:xfrm flipH="false" flipV="false">
              <a:off x="0" y="0"/>
              <a:ext cx="10735954" cy="61087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6062" t="0" r="6062" b="0"/>
            <a:stretch>
              <a:fillRect/>
            </a:stretch>
          </p:blipFill>
          <p:spPr>
            <a:xfrm flipH="false" flipV="false">
              <a:off x="10862954" y="0"/>
              <a:ext cx="10735954" cy="61087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5755" t="0" r="15755" b="0"/>
            <a:stretch>
              <a:fillRect/>
            </a:stretch>
          </p:blipFill>
          <p:spPr>
            <a:xfrm flipH="false" flipV="false">
              <a:off x="0" y="6235700"/>
              <a:ext cx="10735954" cy="61087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1619" r="0" b="11619"/>
            <a:stretch>
              <a:fillRect/>
            </a:stretch>
          </p:blipFill>
          <p:spPr>
            <a:xfrm flipH="false" flipV="false">
              <a:off x="10862954" y="6235700"/>
              <a:ext cx="10735954" cy="6108700"/>
            </a:xfrm>
            <a:prstGeom prst="rect">
              <a:avLst/>
            </a:prstGeom>
          </p:spPr>
        </p:pic>
      </p:grpSp>
      <p:sp>
        <p:nvSpPr>
          <p:cNvPr name="AutoShape 7" id="7"/>
          <p:cNvSpPr/>
          <p:nvPr/>
        </p:nvSpPr>
        <p:spPr>
          <a:xfrm rot="0">
            <a:off x="17319211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8" id="8"/>
          <p:cNvSpPr/>
          <p:nvPr/>
        </p:nvSpPr>
        <p:spPr>
          <a:xfrm rot="0">
            <a:off x="17319211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grpSp>
        <p:nvGrpSpPr>
          <p:cNvPr name="Group 9" id="9"/>
          <p:cNvGrpSpPr/>
          <p:nvPr/>
        </p:nvGrpSpPr>
        <p:grpSpPr>
          <a:xfrm rot="0">
            <a:off x="185799" y="5188160"/>
            <a:ext cx="8145055" cy="4700311"/>
            <a:chOff x="0" y="0"/>
            <a:chExt cx="2755241" cy="15899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55241" cy="1589982"/>
            </a:xfrm>
            <a:custGeom>
              <a:avLst/>
              <a:gdLst/>
              <a:ahLst/>
              <a:cxnLst/>
              <a:rect r="r" b="b" t="t" l="l"/>
              <a:pathLst>
                <a:path h="1589982" w="2755241">
                  <a:moveTo>
                    <a:pt x="0" y="0"/>
                  </a:moveTo>
                  <a:lnTo>
                    <a:pt x="2755241" y="0"/>
                  </a:lnTo>
                  <a:lnTo>
                    <a:pt x="2755241" y="1589982"/>
                  </a:lnTo>
                  <a:lnTo>
                    <a:pt x="0" y="1589982"/>
                  </a:lnTo>
                  <a:close/>
                </a:path>
              </a:pathLst>
            </a:custGeom>
            <a:solidFill>
              <a:srgbClr val="00163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608747" y="4959561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06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9363" y="6507639"/>
            <a:ext cx="7479247" cy="3744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0" indent="-302260" lvl="1">
              <a:lnSpc>
                <a:spcPts val="3304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Proyectos de vanguardia</a:t>
            </a:r>
          </a:p>
          <a:p>
            <a:pPr algn="l">
              <a:lnSpc>
                <a:spcPts val="3304"/>
              </a:lnSpc>
            </a:pPr>
          </a:p>
          <a:p>
            <a:pPr algn="l" marL="604520" indent="-302260" lvl="1">
              <a:lnSpc>
                <a:spcPts val="3304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Empresas de calidad</a:t>
            </a:r>
          </a:p>
          <a:p>
            <a:pPr algn="l">
              <a:lnSpc>
                <a:spcPts val="3304"/>
              </a:lnSpc>
            </a:pPr>
          </a:p>
          <a:p>
            <a:pPr algn="l" marL="604520" indent="-302260" lvl="1">
              <a:lnSpc>
                <a:spcPts val="3304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EMPRESAS LIDERES EN SU RAMO</a:t>
            </a:r>
          </a:p>
          <a:p>
            <a:pPr algn="l">
              <a:lnSpc>
                <a:spcPts val="3304"/>
              </a:lnSpc>
            </a:pPr>
          </a:p>
          <a:p>
            <a:pPr algn="l" marL="604520" indent="-302260" lvl="1">
              <a:lnSpc>
                <a:spcPts val="3304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Empresas de presencia Nacional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43779" y="5431526"/>
            <a:ext cx="4072527" cy="523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06"/>
              </a:lnSpc>
            </a:pPr>
            <a:r>
              <a:rPr lang="en-US" sz="3733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Representamos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716307" y="4239293"/>
            <a:ext cx="3698111" cy="691693"/>
            <a:chOff x="0" y="0"/>
            <a:chExt cx="1250966" cy="2339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0966" cy="233980"/>
            </a:xfrm>
            <a:custGeom>
              <a:avLst/>
              <a:gdLst/>
              <a:ahLst/>
              <a:cxnLst/>
              <a:rect r="r" b="b" t="t" l="l"/>
              <a:pathLst>
                <a:path h="233980" w="1250966">
                  <a:moveTo>
                    <a:pt x="0" y="0"/>
                  </a:moveTo>
                  <a:lnTo>
                    <a:pt x="1250966" y="0"/>
                  </a:lnTo>
                  <a:lnTo>
                    <a:pt x="1250966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928684" y="4404695"/>
            <a:ext cx="3614546" cy="43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3133" b="true">
                <a:solidFill>
                  <a:srgbClr val="FFFFFF"/>
                </a:solidFill>
                <a:latin typeface="Libre Franklin Bold Bold"/>
                <a:ea typeface="Libre Franklin Bold Bold"/>
                <a:cs typeface="Libre Franklin Bold Bold"/>
                <a:sym typeface="Libre Franklin Bold Bold"/>
              </a:rPr>
              <a:t>4 Rios - Culiacán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781823" y="8792774"/>
            <a:ext cx="3698111" cy="691693"/>
            <a:chOff x="0" y="0"/>
            <a:chExt cx="1250966" cy="2339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0966" cy="233980"/>
            </a:xfrm>
            <a:custGeom>
              <a:avLst/>
              <a:gdLst/>
              <a:ahLst/>
              <a:cxnLst/>
              <a:rect r="r" b="b" t="t" l="l"/>
              <a:pathLst>
                <a:path h="233980" w="1250966">
                  <a:moveTo>
                    <a:pt x="0" y="0"/>
                  </a:moveTo>
                  <a:lnTo>
                    <a:pt x="1250966" y="0"/>
                  </a:lnTo>
                  <a:lnTo>
                    <a:pt x="1250966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2994200" y="8958177"/>
            <a:ext cx="3614546" cy="43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3133" b="true">
                <a:solidFill>
                  <a:srgbClr val="FFFFFF"/>
                </a:solidFill>
                <a:latin typeface="Libre Franklin Bold Bold"/>
                <a:ea typeface="Libre Franklin Bold Bold"/>
                <a:cs typeface="Libre Franklin Bold Bold"/>
                <a:sym typeface="Libre Franklin Bold Bold"/>
              </a:rPr>
              <a:t>Dalái - Tulum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2747808" y="4239293"/>
            <a:ext cx="3698111" cy="691693"/>
            <a:chOff x="0" y="0"/>
            <a:chExt cx="1250966" cy="2339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50966" cy="233980"/>
            </a:xfrm>
            <a:custGeom>
              <a:avLst/>
              <a:gdLst/>
              <a:ahLst/>
              <a:cxnLst/>
              <a:rect r="r" b="b" t="t" l="l"/>
              <a:pathLst>
                <a:path h="233980" w="1250966">
                  <a:moveTo>
                    <a:pt x="0" y="0"/>
                  </a:moveTo>
                  <a:lnTo>
                    <a:pt x="1250966" y="0"/>
                  </a:lnTo>
                  <a:lnTo>
                    <a:pt x="1250966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960186" y="4404695"/>
            <a:ext cx="3614546" cy="43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3133" b="true">
                <a:solidFill>
                  <a:srgbClr val="FFFFFF"/>
                </a:solidFill>
                <a:latin typeface="Libre Franklin Bold Bold"/>
                <a:ea typeface="Libre Franklin Bold Bold"/>
                <a:cs typeface="Libre Franklin Bold Bold"/>
                <a:sym typeface="Libre Franklin Bold Bold"/>
              </a:rPr>
              <a:t>Bluú - Mazatlán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6783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-8687688">
            <a:off x="9547466" y="4117035"/>
            <a:ext cx="8922358" cy="9404330"/>
          </a:xfrm>
          <a:custGeom>
            <a:avLst/>
            <a:gdLst/>
            <a:ahLst/>
            <a:cxnLst/>
            <a:rect r="r" b="b" t="t" l="l"/>
            <a:pathLst>
              <a:path h="9404330" w="8922358">
                <a:moveTo>
                  <a:pt x="0" y="0"/>
                </a:moveTo>
                <a:lnTo>
                  <a:pt x="8922358" y="0"/>
                </a:lnTo>
                <a:lnTo>
                  <a:pt x="8922358" y="9404330"/>
                </a:lnTo>
                <a:lnTo>
                  <a:pt x="0" y="9404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6783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5" id="5"/>
          <p:cNvSpPr/>
          <p:nvPr/>
        </p:nvSpPr>
        <p:spPr>
          <a:xfrm flipH="false" flipV="false" rot="-10013544">
            <a:off x="-3114586" y="-2088849"/>
            <a:ext cx="8825308" cy="8229600"/>
          </a:xfrm>
          <a:custGeom>
            <a:avLst/>
            <a:gdLst/>
            <a:ahLst/>
            <a:cxnLst/>
            <a:rect r="r" b="b" t="t" l="l"/>
            <a:pathLst>
              <a:path h="8229600" w="8825308">
                <a:moveTo>
                  <a:pt x="0" y="0"/>
                </a:moveTo>
                <a:lnTo>
                  <a:pt x="8825308" y="0"/>
                </a:lnTo>
                <a:lnTo>
                  <a:pt x="882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37856" y="2591510"/>
            <a:ext cx="13017025" cy="6405646"/>
          </a:xfrm>
          <a:custGeom>
            <a:avLst/>
            <a:gdLst/>
            <a:ahLst/>
            <a:cxnLst/>
            <a:rect r="r" b="b" t="t" l="l"/>
            <a:pathLst>
              <a:path h="6405646" w="13017025">
                <a:moveTo>
                  <a:pt x="0" y="0"/>
                </a:moveTo>
                <a:lnTo>
                  <a:pt x="13017026" y="0"/>
                </a:lnTo>
                <a:lnTo>
                  <a:pt x="13017026" y="6405646"/>
                </a:lnTo>
                <a:lnTo>
                  <a:pt x="0" y="6405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" t="-204" r="-105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26086" y="602633"/>
            <a:ext cx="8115300" cy="90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Nuestros Clientes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072643" y="4963102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07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152477" y="755770"/>
            <a:ext cx="465623" cy="551850"/>
          </a:xfrm>
          <a:custGeom>
            <a:avLst/>
            <a:gdLst/>
            <a:ahLst/>
            <a:cxnLst/>
            <a:rect r="r" b="b" t="t" l="l"/>
            <a:pathLst>
              <a:path h="551850" w="465623">
                <a:moveTo>
                  <a:pt x="0" y="0"/>
                </a:moveTo>
                <a:lnTo>
                  <a:pt x="465624" y="0"/>
                </a:lnTo>
                <a:lnTo>
                  <a:pt x="465624" y="551850"/>
                </a:lnTo>
                <a:lnTo>
                  <a:pt x="0" y="551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62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162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2460015" y="1085850"/>
            <a:ext cx="6902041" cy="90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Visión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60015" y="2568098"/>
            <a:ext cx="7120096" cy="7567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Somos una empresa líder, con la confianza de nuestros </a:t>
            </a: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clientes a nivel global.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Desarrollamos a Nuestros asesores comprometiéndonos con su crecimiento Humano, Profesional y Económico.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Apoyamos a nuestra comunidad y a nuestro entorno, actuando con responsabilidad social.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9974497" y="1028700"/>
            <a:ext cx="7284803" cy="8109920"/>
            <a:chOff x="0" y="0"/>
            <a:chExt cx="1918631" cy="21359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18631" cy="2135946"/>
            </a:xfrm>
            <a:custGeom>
              <a:avLst/>
              <a:gdLst/>
              <a:ahLst/>
              <a:cxnLst/>
              <a:rect r="r" b="b" t="t" l="l"/>
              <a:pathLst>
                <a:path h="2135946" w="1918631">
                  <a:moveTo>
                    <a:pt x="21255" y="0"/>
                  </a:moveTo>
                  <a:lnTo>
                    <a:pt x="1897376" y="0"/>
                  </a:lnTo>
                  <a:cubicBezTo>
                    <a:pt x="1909115" y="0"/>
                    <a:pt x="1918631" y="9516"/>
                    <a:pt x="1918631" y="21255"/>
                  </a:cubicBezTo>
                  <a:lnTo>
                    <a:pt x="1918631" y="2114691"/>
                  </a:lnTo>
                  <a:cubicBezTo>
                    <a:pt x="1918631" y="2126430"/>
                    <a:pt x="1909115" y="2135946"/>
                    <a:pt x="1897376" y="2135946"/>
                  </a:cubicBezTo>
                  <a:lnTo>
                    <a:pt x="21255" y="2135946"/>
                  </a:lnTo>
                  <a:cubicBezTo>
                    <a:pt x="9516" y="2135946"/>
                    <a:pt x="0" y="2126430"/>
                    <a:pt x="0" y="2114691"/>
                  </a:cubicBezTo>
                  <a:lnTo>
                    <a:pt x="0" y="21255"/>
                  </a:lnTo>
                  <a:cubicBezTo>
                    <a:pt x="0" y="9516"/>
                    <a:pt x="9516" y="0"/>
                    <a:pt x="212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52425" cap="sq">
              <a:solidFill>
                <a:srgbClr val="FFFFFF">
                  <a:alpha val="12941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918631" cy="2183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96057" y="1389419"/>
            <a:ext cx="6673922" cy="7508163"/>
          </a:xfrm>
          <a:custGeom>
            <a:avLst/>
            <a:gdLst/>
            <a:ahLst/>
            <a:cxnLst/>
            <a:rect r="r" b="b" t="t" l="l"/>
            <a:pathLst>
              <a:path h="7508163" w="6673922">
                <a:moveTo>
                  <a:pt x="0" y="0"/>
                </a:moveTo>
                <a:lnTo>
                  <a:pt x="6673922" y="0"/>
                </a:lnTo>
                <a:lnTo>
                  <a:pt x="6673922" y="7508162"/>
                </a:lnTo>
                <a:lnTo>
                  <a:pt x="0" y="7508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643" y="4959561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04</a:t>
            </a:r>
          </a:p>
        </p:txBody>
      </p:sp>
      <p:sp>
        <p:nvSpPr>
          <p:cNvPr name="AutoShape 11" id="11"/>
          <p:cNvSpPr/>
          <p:nvPr/>
        </p:nvSpPr>
        <p:spPr>
          <a:xfrm rot="-5400000">
            <a:off x="3714805" y="714691"/>
            <a:ext cx="51166" cy="2560747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12" id="12"/>
          <p:cNvSpPr/>
          <p:nvPr/>
        </p:nvSpPr>
        <p:spPr>
          <a:xfrm flipH="false" flipV="false" rot="0">
            <a:off x="1426925" y="1079866"/>
            <a:ext cx="793784" cy="940781"/>
          </a:xfrm>
          <a:custGeom>
            <a:avLst/>
            <a:gdLst/>
            <a:ahLst/>
            <a:cxnLst/>
            <a:rect r="r" b="b" t="t" l="l"/>
            <a:pathLst>
              <a:path h="940781" w="793784">
                <a:moveTo>
                  <a:pt x="0" y="0"/>
                </a:moveTo>
                <a:lnTo>
                  <a:pt x="793784" y="0"/>
                </a:lnTo>
                <a:lnTo>
                  <a:pt x="793784" y="940781"/>
                </a:lnTo>
                <a:lnTo>
                  <a:pt x="0" y="940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613509" y="8205888"/>
            <a:ext cx="5356471" cy="691693"/>
            <a:chOff x="0" y="0"/>
            <a:chExt cx="1811942" cy="2339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11942" cy="233980"/>
            </a:xfrm>
            <a:custGeom>
              <a:avLst/>
              <a:gdLst/>
              <a:ahLst/>
              <a:cxnLst/>
              <a:rect r="r" b="b" t="t" l="l"/>
              <a:pathLst>
                <a:path h="233980" w="1811942">
                  <a:moveTo>
                    <a:pt x="0" y="0"/>
                  </a:moveTo>
                  <a:lnTo>
                    <a:pt x="1811942" y="0"/>
                  </a:lnTo>
                  <a:lnTo>
                    <a:pt x="1811942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1809830" y="8371291"/>
            <a:ext cx="5160149" cy="43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3133" b="true">
                <a:solidFill>
                  <a:srgbClr val="FFFFFF"/>
                </a:solidFill>
                <a:latin typeface="Libre Franklin Bold Bold"/>
                <a:ea typeface="Libre Franklin Bold Bold"/>
                <a:cs typeface="Libre Franklin Bold Bold"/>
                <a:sym typeface="Libre Franklin Bold Bold"/>
              </a:rPr>
              <a:t>Camino al mar - Mazatlán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6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62107" y="11483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162107" y="5910880"/>
            <a:ext cx="25513" cy="3227741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2460015" y="1085850"/>
            <a:ext cx="6902041" cy="90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Valores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705693" y="2743200"/>
            <a:ext cx="384782" cy="310673"/>
            <a:chOff x="0" y="0"/>
            <a:chExt cx="6350000" cy="51269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451643" y="4959561"/>
            <a:ext cx="1446441" cy="39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A68559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05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05693" y="3882884"/>
            <a:ext cx="384782" cy="310673"/>
            <a:chOff x="0" y="0"/>
            <a:chExt cx="6350000" cy="51269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05693" y="4988164"/>
            <a:ext cx="384782" cy="310673"/>
            <a:chOff x="0" y="0"/>
            <a:chExt cx="6350000" cy="51269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05693" y="6098063"/>
            <a:ext cx="384782" cy="310673"/>
            <a:chOff x="0" y="0"/>
            <a:chExt cx="6350000" cy="51269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705693" y="7214077"/>
            <a:ext cx="384782" cy="310673"/>
            <a:chOff x="0" y="0"/>
            <a:chExt cx="6350000" cy="51269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705693" y="8308677"/>
            <a:ext cx="384782" cy="310673"/>
            <a:chOff x="0" y="0"/>
            <a:chExt cx="6350000" cy="51269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126990"/>
            </a:xfrm>
            <a:custGeom>
              <a:avLst/>
              <a:gdLst/>
              <a:ahLst/>
              <a:cxnLst/>
              <a:rect r="r" b="b" t="t" l="l"/>
              <a:pathLst>
                <a:path h="5126990" w="635000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951586" y="777762"/>
            <a:ext cx="7463974" cy="8750525"/>
            <a:chOff x="0" y="0"/>
            <a:chExt cx="1965820" cy="230466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65820" cy="2304665"/>
            </a:xfrm>
            <a:custGeom>
              <a:avLst/>
              <a:gdLst/>
              <a:ahLst/>
              <a:cxnLst/>
              <a:rect r="r" b="b" t="t" l="l"/>
              <a:pathLst>
                <a:path h="2304665" w="1965820">
                  <a:moveTo>
                    <a:pt x="20745" y="0"/>
                  </a:moveTo>
                  <a:lnTo>
                    <a:pt x="1945076" y="0"/>
                  </a:lnTo>
                  <a:cubicBezTo>
                    <a:pt x="1956533" y="0"/>
                    <a:pt x="1965820" y="9288"/>
                    <a:pt x="1965820" y="20745"/>
                  </a:cubicBezTo>
                  <a:lnTo>
                    <a:pt x="1965820" y="2283920"/>
                  </a:lnTo>
                  <a:cubicBezTo>
                    <a:pt x="1965820" y="2289422"/>
                    <a:pt x="1963635" y="2294699"/>
                    <a:pt x="1959744" y="2298589"/>
                  </a:cubicBezTo>
                  <a:cubicBezTo>
                    <a:pt x="1955854" y="2302480"/>
                    <a:pt x="1950577" y="2304665"/>
                    <a:pt x="1945076" y="2304665"/>
                  </a:cubicBezTo>
                  <a:lnTo>
                    <a:pt x="20745" y="2304665"/>
                  </a:lnTo>
                  <a:cubicBezTo>
                    <a:pt x="15243" y="2304665"/>
                    <a:pt x="9966" y="2302480"/>
                    <a:pt x="6076" y="2298589"/>
                  </a:cubicBezTo>
                  <a:cubicBezTo>
                    <a:pt x="2186" y="2294699"/>
                    <a:pt x="0" y="2289422"/>
                    <a:pt x="0" y="2283920"/>
                  </a:cubicBezTo>
                  <a:lnTo>
                    <a:pt x="0" y="20745"/>
                  </a:lnTo>
                  <a:cubicBezTo>
                    <a:pt x="0" y="15243"/>
                    <a:pt x="2186" y="9966"/>
                    <a:pt x="6076" y="6076"/>
                  </a:cubicBezTo>
                  <a:cubicBezTo>
                    <a:pt x="9966" y="2186"/>
                    <a:pt x="15243" y="0"/>
                    <a:pt x="207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52425" cap="sq">
              <a:solidFill>
                <a:srgbClr val="FFFFFF">
                  <a:alpha val="12941"/>
                </a:srgbClr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1965820" cy="2352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0274688" y="1193422"/>
            <a:ext cx="6755870" cy="7945198"/>
          </a:xfrm>
          <a:custGeom>
            <a:avLst/>
            <a:gdLst/>
            <a:ahLst/>
            <a:cxnLst/>
            <a:rect r="r" b="b" t="t" l="l"/>
            <a:pathLst>
              <a:path h="7945198" w="6755870">
                <a:moveTo>
                  <a:pt x="0" y="0"/>
                </a:moveTo>
                <a:lnTo>
                  <a:pt x="6755870" y="0"/>
                </a:lnTo>
                <a:lnTo>
                  <a:pt x="6755870" y="7945198"/>
                </a:lnTo>
                <a:lnTo>
                  <a:pt x="0" y="7945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21" t="0" r="-26922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460015" y="2568098"/>
            <a:ext cx="7120096" cy="7002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Somos tu Inmobiliaria de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CONFIANZA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Actuamos con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RESPONSABILIDAD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Actuamos con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ÉTICA</a:t>
            </a: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por convicción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Actuamos con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PROFESIONALISMO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Actuamos con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JUSTICIA 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Actuamos siempre con </a:t>
            </a:r>
            <a:r>
              <a:rPr lang="en-US" sz="3200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AMABILIDAD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AutoShape 23" id="23"/>
          <p:cNvSpPr/>
          <p:nvPr/>
        </p:nvSpPr>
        <p:spPr>
          <a:xfrm rot="-5400000">
            <a:off x="3874570" y="624903"/>
            <a:ext cx="38339" cy="2753149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name="Freeform 24" id="24"/>
          <p:cNvSpPr/>
          <p:nvPr/>
        </p:nvSpPr>
        <p:spPr>
          <a:xfrm flipH="false" flipV="false" rot="0">
            <a:off x="1426925" y="1079866"/>
            <a:ext cx="793784" cy="940781"/>
          </a:xfrm>
          <a:custGeom>
            <a:avLst/>
            <a:gdLst/>
            <a:ahLst/>
            <a:cxnLst/>
            <a:rect r="r" b="b" t="t" l="l"/>
            <a:pathLst>
              <a:path h="940781" w="793784">
                <a:moveTo>
                  <a:pt x="0" y="0"/>
                </a:moveTo>
                <a:lnTo>
                  <a:pt x="793784" y="0"/>
                </a:lnTo>
                <a:lnTo>
                  <a:pt x="793784" y="940781"/>
                </a:lnTo>
                <a:lnTo>
                  <a:pt x="0" y="940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1674087" y="8456452"/>
            <a:ext cx="5356471" cy="691693"/>
            <a:chOff x="0" y="0"/>
            <a:chExt cx="1811942" cy="2339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811942" cy="233980"/>
            </a:xfrm>
            <a:custGeom>
              <a:avLst/>
              <a:gdLst/>
              <a:ahLst/>
              <a:cxnLst/>
              <a:rect r="r" b="b" t="t" l="l"/>
              <a:pathLst>
                <a:path h="233980" w="1811942">
                  <a:moveTo>
                    <a:pt x="0" y="0"/>
                  </a:moveTo>
                  <a:lnTo>
                    <a:pt x="1811942" y="0"/>
                  </a:lnTo>
                  <a:lnTo>
                    <a:pt x="1811942" y="233980"/>
                  </a:lnTo>
                  <a:lnTo>
                    <a:pt x="0" y="233980"/>
                  </a:lnTo>
                  <a:close/>
                </a:path>
              </a:pathLst>
            </a:custGeom>
            <a:solidFill>
              <a:srgbClr val="001634">
                <a:alpha val="60784"/>
              </a:srgbClr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1870409" y="8621855"/>
            <a:ext cx="5160149" cy="43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3133" b="true">
                <a:solidFill>
                  <a:srgbClr val="FFFFFF"/>
                </a:solidFill>
                <a:latin typeface="Libre Franklin Bold Bold"/>
                <a:ea typeface="Libre Franklin Bold Bold"/>
                <a:cs typeface="Libre Franklin Bold Bold"/>
                <a:sym typeface="Libre Franklin Bold Bold"/>
              </a:rPr>
              <a:t>Ferrara Pacific - Mazatlán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DAEUi34hZ4o</dc:identifier>
  <dcterms:modified xsi:type="dcterms:W3CDTF">2011-08-01T06:04:30Z</dcterms:modified>
  <cp:revision>1</cp:revision>
  <dc:title>Copia de Gold Lion App Solutions</dc:title>
</cp:coreProperties>
</file>